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4" r:id="rId4"/>
    <p:sldId id="272" r:id="rId5"/>
    <p:sldId id="286" r:id="rId6"/>
    <p:sldId id="270" r:id="rId7"/>
    <p:sldId id="287" r:id="rId8"/>
    <p:sldId id="271" r:id="rId9"/>
    <p:sldId id="285" r:id="rId10"/>
    <p:sldId id="283" r:id="rId11"/>
    <p:sldId id="274" r:id="rId12"/>
    <p:sldId id="280" r:id="rId13"/>
    <p:sldId id="278" r:id="rId14"/>
    <p:sldId id="279" r:id="rId15"/>
    <p:sldId id="284" r:id="rId16"/>
    <p:sldId id="295" r:id="rId17"/>
    <p:sldId id="277" r:id="rId18"/>
    <p:sldId id="282" r:id="rId19"/>
    <p:sldId id="273" r:id="rId20"/>
    <p:sldId id="289" r:id="rId21"/>
    <p:sldId id="293" r:id="rId22"/>
    <p:sldId id="296" r:id="rId23"/>
    <p:sldId id="290" r:id="rId24"/>
    <p:sldId id="291" r:id="rId25"/>
    <p:sldId id="292" r:id="rId26"/>
    <p:sldId id="276" r:id="rId27"/>
    <p:sldId id="275" r:id="rId28"/>
    <p:sldId id="28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hyperlink" Target="https://skymind.ai/wiki/graph-analysis" TargetMode="External"/><Relationship Id="rId4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lolviz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6A4DD-8CE7-C94C-96ED-E27BD0AA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36" y="3067883"/>
            <a:ext cx="4393001" cy="1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used as “work list” for non-recursive tree walking</a:t>
            </a:r>
          </a:p>
          <a:p>
            <a:r>
              <a:rPr lang="en-US" dirty="0"/>
              <a:t>Also reverses a sequence; push </a:t>
            </a:r>
            <a:r>
              <a:rPr lang="en-US" dirty="0" err="1"/>
              <a:t>Maria,Xue,Tom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then pop </a:t>
            </a:r>
            <a:r>
              <a:rPr lang="en-US" dirty="0" err="1"/>
              <a:t>Tom,Xue,Maria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O(1)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32D8-C8C5-5D43-A5EC-E3BB230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i="1" dirty="0"/>
              <a:t>What is most efficient char counting method you can think of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455-E5DE-C249-AF11-A27FA550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update a char’s count in O(1), one unit of work</a:t>
            </a:r>
          </a:p>
          <a:p>
            <a:r>
              <a:rPr lang="en-US" dirty="0"/>
              <a:t>Screams out for a dictionary</a:t>
            </a:r>
          </a:p>
          <a:p>
            <a:r>
              <a:rPr lang="en-US" dirty="0"/>
              <a:t>Is </a:t>
            </a:r>
            <a:r>
              <a:rPr lang="en-US" dirty="0" err="1"/>
              <a:t>hashtable</a:t>
            </a:r>
            <a:r>
              <a:rPr lang="en-US" dirty="0"/>
              <a:t> best implementation?</a:t>
            </a:r>
          </a:p>
          <a:p>
            <a:r>
              <a:rPr lang="en-US" dirty="0"/>
              <a:t>Chars are </a:t>
            </a:r>
            <a:r>
              <a:rPr lang="en-US" dirty="0" err="1"/>
              <a:t>a..z</a:t>
            </a:r>
            <a:r>
              <a:rPr lang="en-US" dirty="0"/>
              <a:t>, so identify function is a trivial, perfect hash</a:t>
            </a:r>
          </a:p>
          <a:p>
            <a:r>
              <a:rPr lang="en-US" dirty="0"/>
              <a:t>for c in s: count[c-</a:t>
            </a:r>
            <a:r>
              <a:rPr lang="en-US" dirty="0" err="1"/>
              <a:t>ord</a:t>
            </a:r>
            <a:r>
              <a:rPr lang="en-US" dirty="0"/>
              <a:t>('a')] +=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EDEF-68EC-1C40-8734-45A056A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59" y="4335463"/>
            <a:ext cx="1206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</a:t>
            </a:r>
            <a:r>
              <a:rPr lang="en-US" i="1" dirty="0"/>
              <a:t>cycles</a:t>
            </a:r>
            <a:r>
              <a:rPr lang="en-US" dirty="0"/>
              <a:t>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72" y="2125018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01" y="471626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83ABFD-E525-F14D-87C7-8AB3AAB2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46" y="4002543"/>
            <a:ext cx="4991100" cy="1429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5146" y="2207047"/>
            <a:ext cx="4849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5353811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5353811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5376111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5363533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76980-03E5-A346-A4F4-05177B2B2A02}"/>
              </a:ext>
            </a:extLst>
          </p:cNvPr>
          <p:cNvSpPr txBox="1"/>
          <p:nvPr/>
        </p:nvSpPr>
        <p:spPr>
          <a:xfrm>
            <a:off x="1714500" y="1334250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the sort of dirty trick a programmer might ask you to invent in an interview)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49607" cy="4351338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 as it requires an object for each tree node, which is expensive (objects have overhead)</a:t>
            </a:r>
          </a:p>
          <a:p>
            <a:r>
              <a:rPr lang="en-US" dirty="0"/>
              <a:t>Instead, it uses node </a:t>
            </a:r>
            <a:r>
              <a:rPr lang="en-US" dirty="0">
                <a:solidFill>
                  <a:srgbClr val="E4754F"/>
                </a:solidFill>
              </a:rPr>
              <a:t>IDs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3217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186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6477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7077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7676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4866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4866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4866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D1343-059B-AC4D-92FA-BA6C29390F9E}"/>
              </a:ext>
            </a:extLst>
          </p:cNvPr>
          <p:cNvCxnSpPr>
            <a:cxnSpLocks/>
          </p:cNvCxnSpPr>
          <p:nvPr/>
        </p:nvCxnSpPr>
        <p:spPr>
          <a:xfrm flipH="1">
            <a:off x="3823286" y="3186856"/>
            <a:ext cx="578545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6752-DC24-974A-82FA-9F3EA8B6E2A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87693" y="3186856"/>
            <a:ext cx="13141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197" y="1982912"/>
            <a:ext cx="4952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Quick </a:t>
            </a:r>
            <a:r>
              <a:rPr lang="en-US" sz="2000" b="1" dirty="0" err="1"/>
              <a:t>sidenote</a:t>
            </a:r>
            <a:r>
              <a:rPr lang="en-US" sz="2000" dirty="0"/>
              <a:t>:</a:t>
            </a:r>
          </a:p>
          <a:p>
            <a:r>
              <a:rPr lang="en-US" sz="2000" dirty="0"/>
              <a:t>Yes, much of this initial lecture is familiar to you from previous coursework here or during undergraduate work. I’m mainly being thorough and complete (so it's in one spot), but I also hope to show you a new perspective and show you that data structures can often be viewed as versions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208214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 (tree with 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have values</a:t>
            </a:r>
          </a:p>
          <a:p>
            <a:r>
              <a:rPr lang="en-US" dirty="0"/>
              <a:t>Elements in left subtree are all less than node’s value, all elements in the right subtree are greater than the node’s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3B21-4185-CE46-8150-20E01C61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F31-73D9-9D49-B7C8-B036AA0F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compare search value with node value, descending into children according to relative value; e.g., search(6)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57E7E-6B71-FC43-B3DD-25364CB6FB48}"/>
              </a:ext>
            </a:extLst>
          </p:cNvPr>
          <p:cNvSpPr txBox="1"/>
          <p:nvPr/>
        </p:nvSpPr>
        <p:spPr>
          <a:xfrm>
            <a:off x="1185038" y="3040951"/>
            <a:ext cx="665255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3BA99-52C1-F748-9AEA-F29A20DC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36" y="2865411"/>
            <a:ext cx="239418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of add() function is the modified tree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condition: p is None: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node.value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360356" y="4646467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5360357" y="561264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42" y="5592136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 flipV="1">
            <a:off x="9309367" y="4818330"/>
            <a:ext cx="2201862" cy="566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25" y="3285648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value &lt; current node, add to the left, else add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44768" y="2057306"/>
            <a:ext cx="88314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576481" y="3328947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5969000" y="3335939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16" y="3298995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11F84E-F6B8-3E4D-B086-66831840BFBB}"/>
              </a:ext>
            </a:extLst>
          </p:cNvPr>
          <p:cNvCxnSpPr>
            <a:cxnSpLocks/>
          </p:cNvCxnSpPr>
          <p:nvPr/>
        </p:nvCxnSpPr>
        <p:spPr>
          <a:xfrm>
            <a:off x="10202162" y="2890345"/>
            <a:ext cx="186371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B721C3-6341-1F46-8A81-E910F41DDA49}"/>
              </a:ext>
            </a:extLst>
          </p:cNvPr>
          <p:cNvCxnSpPr>
            <a:cxnSpLocks/>
          </p:cNvCxnSpPr>
          <p:nvPr/>
        </p:nvCxnSpPr>
        <p:spPr>
          <a:xfrm>
            <a:off x="4311113" y="2890345"/>
            <a:ext cx="702321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(pointers) not just 2 like binary trees</a:t>
            </a:r>
          </a:p>
          <a:p>
            <a:r>
              <a:rPr lang="en-US" dirty="0"/>
              <a:t>Can also implement with adjacency matrix</a:t>
            </a:r>
          </a:p>
          <a:p>
            <a:r>
              <a:rPr lang="en-US" dirty="0"/>
              <a:t>Edges can be labeled or unlabeled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Nodes can be pointed at by any num of nodes</a:t>
            </a:r>
          </a:p>
          <a:p>
            <a:r>
              <a:rPr lang="en-US" dirty="0"/>
              <a:t>Cycles are ok unless otherwise specified;</a:t>
            </a:r>
            <a:br>
              <a:rPr lang="en-US" dirty="0"/>
            </a:br>
            <a:r>
              <a:rPr lang="en-US" dirty="0"/>
              <a:t>e.g., directed acyclic graph (DAG) is a</a:t>
            </a:r>
            <a:br>
              <a:rPr lang="en-US" dirty="0"/>
            </a:br>
            <a:r>
              <a:rPr lang="en-US" dirty="0"/>
              <a:t>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0" y="648866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</a:t>
            </a:r>
            <a:r>
              <a:rPr lang="en-US" dirty="0">
                <a:hlinkClick r:id="rId5"/>
              </a:rPr>
              <a:t>https://skymind.ai/wiki/graph-analysis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684402" y="3916438"/>
            <a:ext cx="24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edges differ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4202C-7F9B-6A46-8C50-5488FDDAEF41}"/>
              </a:ext>
            </a:extLst>
          </p:cNvPr>
          <p:cNvSpPr txBox="1"/>
          <p:nvPr/>
        </p:nvSpPr>
        <p:spPr>
          <a:xfrm>
            <a:off x="10415237" y="101336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18FAA-F1C8-1D4B-95EA-604E263FFA46}"/>
              </a:ext>
            </a:extLst>
          </p:cNvPr>
          <p:cNvSpPr txBox="1"/>
          <p:nvPr/>
        </p:nvSpPr>
        <p:spPr>
          <a:xfrm>
            <a:off x="10393970" y="275548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9AE60-E37C-7849-BC73-4C6A1F390DAF}"/>
              </a:ext>
            </a:extLst>
          </p:cNvPr>
          <p:cNvSpPr txBox="1"/>
          <p:nvPr/>
        </p:nvSpPr>
        <p:spPr>
          <a:xfrm>
            <a:off x="10372705" y="485054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</a:t>
            </a:r>
            <a:r>
              <a:rPr lang="en-US" dirty="0" err="1"/>
              <a:t>hashtables</a:t>
            </a:r>
            <a:r>
              <a:rPr lang="en-US" dirty="0"/>
              <a:t>, linked lists, node object with 1+ outgoing edge pointers</a:t>
            </a:r>
          </a:p>
          <a:p>
            <a:r>
              <a:rPr lang="en-US" i="1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5590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structures organize, group, or encode relationships between data elements; even a humble list imposes order</a:t>
            </a:r>
          </a:p>
          <a:p>
            <a:r>
              <a:rPr lang="en-US" dirty="0"/>
              <a:t>There’s a difference between the </a:t>
            </a:r>
            <a:r>
              <a:rPr lang="en-US" b="1" i="1" dirty="0"/>
              <a:t>abstract data type </a:t>
            </a:r>
            <a:r>
              <a:rPr lang="en-US" dirty="0"/>
              <a:t>and the  concrete </a:t>
            </a:r>
            <a:r>
              <a:rPr lang="en-US" b="1" dirty="0"/>
              <a:t>implementation</a:t>
            </a:r>
            <a:r>
              <a:rPr lang="en-US" dirty="0"/>
              <a:t>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relationships in data:</a:t>
            </a:r>
          </a:p>
          <a:p>
            <a:pPr lvl="1"/>
            <a:r>
              <a:rPr lang="en-US" dirty="0"/>
              <a:t>physical adjacency or relative position in memory (RAM)</a:t>
            </a:r>
          </a:p>
          <a:p>
            <a:pPr lvl="1"/>
            <a:r>
              <a:rPr lang="en-US" i="1" dirty="0"/>
              <a:t>pointers</a:t>
            </a:r>
            <a:r>
              <a:rPr lang="en-US" dirty="0"/>
              <a:t> (also called </a:t>
            </a:r>
            <a:r>
              <a:rPr lang="en-US" i="1" dirty="0"/>
              <a:t>references</a:t>
            </a:r>
            <a:r>
              <a:rPr lang="en-US" dirty="0"/>
              <a:t>)</a:t>
            </a:r>
          </a:p>
          <a:p>
            <a:r>
              <a:rPr lang="en-US" dirty="0"/>
              <a:t>Algorithms operate on data structures; e.g., a sorting algorithm operates on a list</a:t>
            </a:r>
          </a:p>
          <a:p>
            <a:r>
              <a:rPr lang="en-US" dirty="0"/>
              <a:t>Often algorithms are needed to construct data structures too,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283" cy="4351338"/>
          </a:xfrm>
        </p:spPr>
        <p:txBody>
          <a:bodyPr>
            <a:normAutofit/>
          </a:bodyPr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 &amp;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10% on gas; what are you trying to optimize? time or $$$</a:t>
            </a:r>
          </a:p>
          <a:p>
            <a:r>
              <a:rPr lang="en-US" dirty="0"/>
              <a:t>Prep work or a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2CFF5-809C-3541-A758-A4C9B3601F97}"/>
              </a:ext>
            </a:extLst>
          </p:cNvPr>
          <p:cNvSpPr/>
          <p:nvPr/>
        </p:nvSpPr>
        <p:spPr>
          <a:xfrm>
            <a:off x="5024063" y="5270643"/>
            <a:ext cx="1880171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4A443-FF14-9542-9798-CF8A5B824305}"/>
              </a:ext>
            </a:extLst>
          </p:cNvPr>
          <p:cNvSpPr/>
          <p:nvPr/>
        </p:nvSpPr>
        <p:spPr>
          <a:xfrm>
            <a:off x="7310490" y="5270643"/>
            <a:ext cx="1422544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3E6F7-FAA7-7B4E-B148-5577A3F02E0A}"/>
              </a:ext>
            </a:extLst>
          </p:cNvPr>
          <p:cNvSpPr/>
          <p:nvPr/>
        </p:nvSpPr>
        <p:spPr>
          <a:xfrm>
            <a:off x="9087920" y="5270642"/>
            <a:ext cx="1545833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which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  Typically int,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</a:t>
            </a:r>
            <a:r>
              <a:rPr lang="en-US" dirty="0" err="1"/>
              <a:t>categoricals</a:t>
            </a:r>
            <a:r>
              <a:rPr lang="en-US" dirty="0"/>
              <a:t> but it’s much less efficient in space, and often time; (encode repeated string copies as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  <a:p>
            <a:r>
              <a:rPr lang="en-US" dirty="0"/>
              <a:t>You can even encode multiple things within a single number, such as using 1105 instead of floor 11, room 05; space vs speed tradeoff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variables are actually references to memory locations; the p reference </a:t>
            </a:r>
            <a:r>
              <a:rPr lang="en-US" dirty="0" err="1"/>
              <a:t>var</a:t>
            </a:r>
            <a:r>
              <a:rPr lang="en-US" dirty="0"/>
              <a:t> takes 32 or 64 bits only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Q. How much space does list of strings take?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AF6EB-62F7-8B48-AD4F-59815D98C7F2}"/>
              </a:ext>
            </a:extLst>
          </p:cNvPr>
          <p:cNvSpPr txBox="1"/>
          <p:nvPr/>
        </p:nvSpPr>
        <p:spPr>
          <a:xfrm>
            <a:off x="1110747" y="5555218"/>
            <a:ext cx="631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pointers and space for chars of all n strings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1D82A-ED85-D546-87F5-3234FA5674A5}"/>
              </a:ext>
            </a:extLst>
          </p:cNvPr>
          <p:cNvSpPr txBox="1"/>
          <p:nvPr/>
        </p:nvSpPr>
        <p:spPr>
          <a:xfrm>
            <a:off x="0" y="6488668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Graphic created with </a:t>
            </a:r>
            <a:r>
              <a:rPr lang="en-US" sz="1600" dirty="0">
                <a:hlinkClick r:id="rId3"/>
              </a:rPr>
              <a:t>https://github.com/parrt/lolviz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implementation of the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7C6AA-918B-4A4C-A67C-C37570D2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90" y="4461641"/>
            <a:ext cx="3246822" cy="15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4923</TotalTime>
  <Words>2285</Words>
  <Application>Microsoft Macintosh PowerPoint</Application>
  <PresentationFormat>Widescreen</PresentationFormat>
  <Paragraphs>243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PowerPoint Presentation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Q: What is most efficient char counting method you can think of?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 (tree with conditions)</vt:lpstr>
      <vt:lpstr>Searching 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Terence Parr</cp:lastModifiedBy>
  <cp:revision>184</cp:revision>
  <cp:lastPrinted>2020-01-23T01:36:51Z</cp:lastPrinted>
  <dcterms:created xsi:type="dcterms:W3CDTF">2019-01-24T18:10:54Z</dcterms:created>
  <dcterms:modified xsi:type="dcterms:W3CDTF">2021-04-02T16:11:12Z</dcterms:modified>
</cp:coreProperties>
</file>